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akgyoansim Bareonbatang B"/>
      <p:bold r:id="rId12"/>
    </p:embeddedFont>
    <p:embeddedFont>
      <p:font typeface="Pretendard SemiBold"/>
      <p:bold r:id="rId13"/>
    </p:embeddedFont>
    <p:embeddedFont>
      <p:font typeface="Pretendard Regular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86200" y="1028700"/>
            <a:ext cx="10515600" cy="4622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8953500"/>
            <a:ext cx="2692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Hakgyoansim Bareonbatang B"/>
              </a:rPr>
              <a:t>2024184023</a:t>
            </a:r>
          </a:p>
          <a:p>
            <a:pPr algn="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Hakgyoansim Bareonbatang B"/>
              </a:rPr>
              <a:t>이산하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1300" y="5689600"/>
            <a:ext cx="76454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1</a:t>
            </a:r>
            <a:r>
              <a:rPr lang="ko-KR" sz="4200" b="false" i="false" u="none" strike="noStrike">
                <a:solidFill>
                  <a:srgbClr val="FFFFFF"/>
                </a:solidFill>
                <a:ea typeface="Hakgyoansim Bareonbatang B"/>
              </a:rPr>
              <a:t>대</a:t>
            </a: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1 </a:t>
            </a:r>
            <a:r>
              <a:rPr lang="ko-KR" sz="4200" b="false" i="false" u="none" strike="noStrike">
                <a:solidFill>
                  <a:srgbClr val="FFFFFF"/>
                </a:solidFill>
                <a:ea typeface="Hakgyoansim Bareonbatang B"/>
              </a:rPr>
              <a:t>로컬</a:t>
            </a: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Hakgyoansim Bareonbatang B"/>
              </a:rPr>
              <a:t>대전</a:t>
            </a: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Hakgyoansim Bareonbatang B"/>
              </a:rPr>
              <a:t>격투게임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866900" y="2425700"/>
            <a:ext cx="5029200" cy="5029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25700" y="4470400"/>
            <a:ext cx="389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빠른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전투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5500" y="5118100"/>
            <a:ext cx="45847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회피를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적극적으로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사용하는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템포의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전투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629400" y="2413000"/>
            <a:ext cx="5029200" cy="5029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24700" y="4470400"/>
            <a:ext cx="40386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HP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8000" y="5118100"/>
            <a:ext cx="45847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게이지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대신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칸을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라운드를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짧게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반복하는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캐주얼성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강조</a:t>
            </a:r>
          </a:p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91900" y="2400300"/>
            <a:ext cx="5029200" cy="5029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899900" y="4470400"/>
            <a:ext cx="4025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영혼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게이지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20500" y="5118100"/>
            <a:ext cx="45847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이동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공격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수급되는</a:t>
            </a:r>
          </a:p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영혼게이지를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강력한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스킬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사용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85200" y="2946400"/>
            <a:ext cx="1104900" cy="151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69900" y="3238500"/>
            <a:ext cx="1473200" cy="90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2300" y="2946400"/>
            <a:ext cx="1104900" cy="151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2946400"/>
            <a:ext cx="1104900" cy="151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81300" y="2806700"/>
            <a:ext cx="2946400" cy="1638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56900" y="6400800"/>
            <a:ext cx="2603500" cy="323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97300" y="6159500"/>
            <a:ext cx="4445000" cy="3797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81100" y="9906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게임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컨셉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88200" y="7175500"/>
            <a:ext cx="389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명의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플레이어블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SemiBold"/>
              </a:rPr>
              <a:t>캐릭터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64200" y="5981700"/>
            <a:ext cx="1282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    HORNET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18900" y="6388100"/>
            <a:ext cx="12827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KNIGHT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71800" y="1676400"/>
            <a:ext cx="12331700" cy="690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07100" y="2387600"/>
            <a:ext cx="6273800" cy="275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07100" y="5930900"/>
            <a:ext cx="1231900" cy="157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52100" y="5041900"/>
            <a:ext cx="3657600" cy="3124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83300" y="4800600"/>
            <a:ext cx="10922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1P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1900" y="4800600"/>
            <a:ext cx="10922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2P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100" y="6858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로비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캐릭터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선택화면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(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예시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71800" y="1676400"/>
            <a:ext cx="12331700" cy="690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87700" y="1854200"/>
            <a:ext cx="1866900" cy="115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94200" y="2425700"/>
            <a:ext cx="546100" cy="73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27600" y="2425700"/>
            <a:ext cx="5461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61000" y="2425700"/>
            <a:ext cx="546100" cy="73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2425700"/>
            <a:ext cx="5461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44500" y="1854200"/>
            <a:ext cx="18669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425700"/>
            <a:ext cx="546100" cy="73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38100" y="2425700"/>
            <a:ext cx="5461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0" y="2425700"/>
            <a:ext cx="546100" cy="736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71300" y="2425700"/>
            <a:ext cx="5461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25200" y="2425700"/>
            <a:ext cx="546100" cy="73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02600" y="6400800"/>
            <a:ext cx="1155700" cy="100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0" y="5575300"/>
            <a:ext cx="2387600" cy="2019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81100" y="6858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피격시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HP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감소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(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예시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71800" y="1676400"/>
            <a:ext cx="12331700" cy="690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87700" y="1854200"/>
            <a:ext cx="1866900" cy="1155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44500" y="1854200"/>
            <a:ext cx="1866900" cy="115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71500" y="2425700"/>
            <a:ext cx="546100" cy="73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38100" y="2425700"/>
            <a:ext cx="546100" cy="73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0" y="2425700"/>
            <a:ext cx="5461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2425700"/>
            <a:ext cx="546100" cy="73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25200" y="2425700"/>
            <a:ext cx="546100" cy="73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02600" y="6400800"/>
            <a:ext cx="11557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0" y="5575300"/>
            <a:ext cx="2387600" cy="201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0">
            <a:off x="2971800" y="1612900"/>
            <a:ext cx="12319000" cy="688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4267200"/>
            <a:ext cx="3657600" cy="3124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81100" y="685800"/>
            <a:ext cx="1621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게임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종료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페이드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아웃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+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승자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표시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(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예시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97800" y="3543300"/>
            <a:ext cx="26924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Hakgyoansim Bareonbatang B"/>
              </a:rPr>
              <a:t>우승</a:t>
            </a:r>
            <a:r>
              <a:rPr lang="en-US" sz="4200" b="false" i="false" u="none" strike="noStrike">
                <a:solidFill>
                  <a:srgbClr val="FFFFFF"/>
                </a:solidFill>
                <a:latin typeface="Hakgyoansim Bareonbatang B"/>
              </a:rPr>
              <a:t> - 1P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98500" y="152400"/>
          <a:ext cx="16891000" cy="10020300"/>
        </p:xfrm>
        <a:graphic>
          <a:graphicData uri="http://schemas.openxmlformats.org/drawingml/2006/table">
            <a:tbl>
              <a:tblPr/>
              <a:tblGrid>
                <a:gridCol w="4191000"/>
                <a:gridCol w="4178300"/>
                <a:gridCol w="4292600"/>
                <a:gridCol w="4229100"/>
              </a:tblGrid>
              <a:tr h="660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72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핵심목표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주요구현내용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달성결과물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프로젝트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배경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출력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전환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화면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위에서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좌우로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움직임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물리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적용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점프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착지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판정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점프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조작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판정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애니메이션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재생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히트박스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감지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로직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상대방과의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여부를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감지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(HP)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승패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변수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피격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감소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UI(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0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승패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판정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상대를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5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타격하여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승리하는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규칙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완성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성공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획득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UI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시각적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피드백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자원을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축적하는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완성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'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'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소모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투사체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독립된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히트박스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적용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게이지를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소모하여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강력한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필살기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2P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'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호넷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'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2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호넷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애니메이션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조작키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호넷의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밸런스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초기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2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8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사운드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이펙트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강화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배경음악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효과음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적용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타격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이펙트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UI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디자인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개선</a:t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게임의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타격감과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몰입감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향상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9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밸런스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속도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),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발견된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안정화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안정적이고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완성도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높은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2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게임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프로토타입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